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71" r:id="rId2"/>
    <p:sldId id="300" r:id="rId3"/>
    <p:sldId id="298" r:id="rId4"/>
    <p:sldId id="299" r:id="rId5"/>
    <p:sldId id="302" r:id="rId6"/>
    <p:sldId id="303" r:id="rId7"/>
    <p:sldId id="301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DDA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C083E6E3-FA7D-4D7B-A595-EF9225AFEA82}" styleName="浅色样式 1 - 强调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3B4B98B0-60AC-42C2-AFA5-B58CD77FA1E5}" styleName="浅色样式 1 - 强调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59" autoAdjust="0"/>
    <p:restoredTop sz="93460" autoAdjust="0"/>
  </p:normalViewPr>
  <p:slideViewPr>
    <p:cSldViewPr snapToGrid="0">
      <p:cViewPr varScale="1">
        <p:scale>
          <a:sx n="81" d="100"/>
          <a:sy n="81" d="100"/>
        </p:scale>
        <p:origin x="79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jpg>
</file>

<file path=ppt/media/image3.jpg>
</file>

<file path=ppt/media/image4.png>
</file>

<file path=ppt/media/image5.png>
</file>

<file path=ppt/media/image6.png>
</file>

<file path=ppt/media/media1.mp4>
</file>

<file path=ppt/media/media2.mov>
</file>

<file path=ppt/media/media3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4B076C-31B9-45BA-A8B9-0DB2BC8591D4}" type="datetimeFigureOut">
              <a:rPr lang="zh-CN" altLang="en-US" smtClean="0"/>
              <a:t>2020/10/11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BDAA6A-C148-4B91-8513-4221DF12F6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54754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>
                <a:solidFill>
                  <a:prstClr val="black"/>
                </a:solidFill>
              </a:rPr>
              <a:pPr/>
              <a:t>1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52857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>
                <a:solidFill>
                  <a:prstClr val="black"/>
                </a:solidFill>
              </a:rPr>
              <a:pPr/>
              <a:t>2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35729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>
                <a:solidFill>
                  <a:prstClr val="black"/>
                </a:solidFill>
              </a:rPr>
              <a:pPr/>
              <a:t>3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38814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>
                <a:solidFill>
                  <a:prstClr val="black"/>
                </a:solidFill>
              </a:rPr>
              <a:pPr/>
              <a:t>4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48389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>
                <a:solidFill>
                  <a:prstClr val="black"/>
                </a:solidFill>
              </a:rPr>
              <a:pPr/>
              <a:t>5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81983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>
                <a:solidFill>
                  <a:prstClr val="black"/>
                </a:solidFill>
              </a:rPr>
              <a:pPr/>
              <a:t>6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32245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>
                <a:solidFill>
                  <a:prstClr val="black"/>
                </a:solidFill>
              </a:rPr>
              <a:pPr/>
              <a:t>7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08970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607537-78FA-4D7D-895A-D4CA5DD20A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6718495-E56A-40D7-8CF6-F1A169BE7F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B44BABA-9E0A-407E-96EF-47FB78B43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1BEE9-8A63-4370-B864-7377F526D5F7}" type="datetimeFigureOut">
              <a:rPr lang="zh-CN" altLang="en-US" smtClean="0"/>
              <a:t>2020/10/11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7D29899-7DAD-4F96-829D-28D884BDC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4181CA4-FE07-40C7-8DD4-2BA1493E8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8A6A8-90C4-4D60-B960-C38C954489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67280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4226AF-295E-4C20-926C-DD9E27BFE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85E5CF1-4E1A-4B18-BFBB-052F49B761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6F74378-8369-47A3-BE14-0845CC7126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1BEE9-8A63-4370-B864-7377F526D5F7}" type="datetimeFigureOut">
              <a:rPr lang="zh-CN" altLang="en-US" smtClean="0"/>
              <a:t>2020/10/11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B7F6B38-1004-41BB-8D36-8CF503415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69B82DE-1FB6-4E28-98CB-B62CE4CE9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8A6A8-90C4-4D60-B960-C38C954489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62624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C285334-93C2-45A7-B618-AECE003B80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2C22957-4575-4A0B-BD54-0AF236E8FA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9DC5A02-ACF4-44B0-832F-57AE294AD2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1BEE9-8A63-4370-B864-7377F526D5F7}" type="datetimeFigureOut">
              <a:rPr lang="zh-CN" altLang="en-US" smtClean="0"/>
              <a:t>2020/10/11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124C518-42A4-4487-8354-329CAF2BE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5EF972F-AD82-4C51-8805-FA9D1A1AD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8A6A8-90C4-4D60-B960-C38C954489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40874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 userDrawn="1"/>
        </p:nvSpPr>
        <p:spPr>
          <a:xfrm>
            <a:off x="-1" y="6727674"/>
            <a:ext cx="6096001" cy="130326"/>
          </a:xfrm>
          <a:prstGeom prst="rect">
            <a:avLst/>
          </a:prstGeom>
          <a:solidFill>
            <a:srgbClr val="7B1B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730" tIns="60865" rIns="121730" bIns="60865" spcCol="0" rtlCol="0" anchor="ctr"/>
          <a:lstStyle/>
          <a:p>
            <a:pPr algn="ctr"/>
            <a:endParaRPr lang="zh-CN" altLang="en-US" sz="1800"/>
          </a:p>
        </p:txBody>
      </p:sp>
      <p:cxnSp>
        <p:nvCxnSpPr>
          <p:cNvPr id="18" name="直接连接符 17"/>
          <p:cNvCxnSpPr/>
          <p:nvPr userDrawn="1"/>
        </p:nvCxnSpPr>
        <p:spPr>
          <a:xfrm>
            <a:off x="1118375" y="662187"/>
            <a:ext cx="10169108" cy="0"/>
          </a:xfrm>
          <a:prstGeom prst="line">
            <a:avLst/>
          </a:prstGeom>
          <a:ln w="22225">
            <a:solidFill>
              <a:srgbClr val="7B1B1B">
                <a:alpha val="8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组合 22"/>
          <p:cNvGrpSpPr/>
          <p:nvPr userDrawn="1"/>
        </p:nvGrpSpPr>
        <p:grpSpPr>
          <a:xfrm>
            <a:off x="247991" y="208040"/>
            <a:ext cx="625057" cy="557281"/>
            <a:chOff x="247539" y="208088"/>
            <a:chExt cx="623918" cy="557410"/>
          </a:xfrm>
        </p:grpSpPr>
        <p:sp>
          <p:nvSpPr>
            <p:cNvPr id="24" name="矩形 23"/>
            <p:cNvSpPr/>
            <p:nvPr userDrawn="1"/>
          </p:nvSpPr>
          <p:spPr>
            <a:xfrm>
              <a:off x="247539" y="208088"/>
              <a:ext cx="364740" cy="364740"/>
            </a:xfrm>
            <a:prstGeom prst="rect">
              <a:avLst/>
            </a:prstGeom>
            <a:solidFill>
              <a:schemeClr val="tx1">
                <a:lumMod val="75000"/>
                <a:lumOff val="25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/>
            </a:p>
          </p:txBody>
        </p:sp>
        <p:sp>
          <p:nvSpPr>
            <p:cNvPr id="25" name="矩形 24"/>
            <p:cNvSpPr/>
            <p:nvPr userDrawn="1"/>
          </p:nvSpPr>
          <p:spPr>
            <a:xfrm>
              <a:off x="439409" y="333450"/>
              <a:ext cx="432048" cy="432048"/>
            </a:xfrm>
            <a:prstGeom prst="rect">
              <a:avLst/>
            </a:prstGeom>
            <a:solidFill>
              <a:srgbClr val="7B1B1B">
                <a:alpha val="8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/>
            </a:p>
          </p:txBody>
        </p:sp>
      </p:grpSp>
      <p:sp>
        <p:nvSpPr>
          <p:cNvPr id="8" name="矩形 7"/>
          <p:cNvSpPr/>
          <p:nvPr userDrawn="1"/>
        </p:nvSpPr>
        <p:spPr>
          <a:xfrm>
            <a:off x="6092768" y="6727674"/>
            <a:ext cx="6096001" cy="13032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730" tIns="60865" rIns="121730" bIns="60865" spcCol="0" rtlCol="0" anchor="ctr"/>
          <a:lstStyle/>
          <a:p>
            <a:pPr algn="ctr"/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3752273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6000">
        <p:blinds dir="vert"/>
      </p:transition>
    </mc:Choice>
    <mc:Fallback xmlns="">
      <p:transition spd="slow" advTm="6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8" grpId="0" animBg="1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CC2788-E6AC-4073-8BCB-0B963C321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349B302-E18B-4FF0-BE74-EBAA6FD349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931060-9FF9-4C4D-9893-3E2B40D56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1BEE9-8A63-4370-B864-7377F526D5F7}" type="datetimeFigureOut">
              <a:rPr lang="zh-CN" altLang="en-US" smtClean="0"/>
              <a:t>2020/10/11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D14020C-8C67-4C3C-82F4-0D87A5BBCF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FA52135-B08E-42AC-9AFC-4D3693B66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8A6A8-90C4-4D60-B960-C38C954489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96570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BC82BE-9CA5-4E2F-BEE6-48AD0AC2AC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8E3900A-4438-4917-95D0-FF2B1AF152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BCFAF92-C63B-424B-BE40-D5E42FF460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1BEE9-8A63-4370-B864-7377F526D5F7}" type="datetimeFigureOut">
              <a:rPr lang="zh-CN" altLang="en-US" smtClean="0"/>
              <a:t>2020/10/11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3D7C1DE-3BD6-4809-8B61-F2B9827733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20D95E6-AF65-4CDF-A45F-21E398098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8A6A8-90C4-4D60-B960-C38C954489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71748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B5F367-E453-480C-A0D9-DC652436E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28EE69B-AA23-49CD-8C90-FE5D618B62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3078C83-AD78-4B69-9DEE-672D6B0139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7AE0CF8-9C38-45BB-944E-7FD2285C9E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1BEE9-8A63-4370-B864-7377F526D5F7}" type="datetimeFigureOut">
              <a:rPr lang="zh-CN" altLang="en-US" smtClean="0"/>
              <a:t>2020/10/11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6AFC118-5CF6-45A1-BAD0-B22AAEAC85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CCE1CC8-41C9-4B48-A95C-82765598F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8A6A8-90C4-4D60-B960-C38C954489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03055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73E1A3F-BD0B-47C3-8102-E4B2C21F7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3BEBE37-4098-4780-B0C1-42662BBC95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CE2585F-FE0C-44BD-9087-3A604C486F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5543FBD-5544-414C-ABA1-DFDF01FB3C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19180B5-96D1-43EE-B2B5-EC6F21E9C5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5968068-6F09-4BDA-887C-CAF291D5C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1BEE9-8A63-4370-B864-7377F526D5F7}" type="datetimeFigureOut">
              <a:rPr lang="zh-CN" altLang="en-US" smtClean="0"/>
              <a:t>2020/10/11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A957F3E-F2C4-4DF6-ADE2-8433A65DA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0A7F3FF-9680-4AB4-AE5C-F3D17CDE6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8A6A8-90C4-4D60-B960-C38C954489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59599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53B74A-0E96-4EFC-A208-7E19E4AEDF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62AD9F0-96B5-4F10-AA77-79B43F9778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1BEE9-8A63-4370-B864-7377F526D5F7}" type="datetimeFigureOut">
              <a:rPr lang="zh-CN" altLang="en-US" smtClean="0"/>
              <a:t>2020/10/11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30B6195-FB66-46FE-806F-70BEB021D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6372892-CE85-459F-AC91-F119A4D81C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8A6A8-90C4-4D60-B960-C38C954489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38272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C788669-3B59-4402-9A41-3D7D083AF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1BEE9-8A63-4370-B864-7377F526D5F7}" type="datetimeFigureOut">
              <a:rPr lang="zh-CN" altLang="en-US" smtClean="0"/>
              <a:t>2020/10/11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10CE0BB-7AFA-4824-BD8A-748B241C3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607918A-F1D8-47A3-AF6F-11103D5D4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8A6A8-90C4-4D60-B960-C38C954489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645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CEC2253-26EC-47D5-A10B-440D81C35D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578FA19-0C56-47DB-B409-C29928E2A3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FC53E7D-0874-4E09-A126-3453CF5359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CBE12DD-37DB-4B27-BF87-DD7DA7853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1BEE9-8A63-4370-B864-7377F526D5F7}" type="datetimeFigureOut">
              <a:rPr lang="zh-CN" altLang="en-US" smtClean="0"/>
              <a:t>2020/10/11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F26AAAA-0561-4DD2-8894-DCC3C18B8B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5EE152D-AD90-4589-A9CE-1D6BB104F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8A6A8-90C4-4D60-B960-C38C954489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1434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FA9F22-DB10-4558-9F88-BB3ABBF9CB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03CCDDE-A872-4EDC-9303-8E9854D57A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412B300-38D2-420E-B6C8-EA0C6E78A7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4A42854-11BC-48BC-A09A-298034550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1BEE9-8A63-4370-B864-7377F526D5F7}" type="datetimeFigureOut">
              <a:rPr lang="zh-CN" altLang="en-US" smtClean="0"/>
              <a:t>2020/10/11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D1455C8-C387-4C10-A9BE-2EDD3567A0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2B5E11A-E4FC-4340-8919-C029D989B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8A6A8-90C4-4D60-B960-C38C954489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2133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F900AEE-4F5D-41E0-88AF-67950F4E9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C5B69CB-0F6E-49A2-A387-0633F02B10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278864C-27B2-4B3F-A037-ACB0C8929B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81BEE9-8A63-4370-B864-7377F526D5F7}" type="datetimeFigureOut">
              <a:rPr lang="zh-CN" altLang="en-US" smtClean="0"/>
              <a:t>2020/10/11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FB914B9-4371-4470-978E-C53AB943B4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187936C-B68A-432A-ADF9-5328C94B33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18A6A8-90C4-4D60-B960-C38C954489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62732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media" Target="../media/media3.mov"/><Relationship Id="rId7" Type="http://schemas.openxmlformats.org/officeDocument/2006/relationships/image" Target="../media/image5.png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12.xml"/><Relationship Id="rId4" Type="http://schemas.openxmlformats.org/officeDocument/2006/relationships/video" Target="../media/media3.mov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/>
          <p:cNvSpPr txBox="1"/>
          <p:nvPr/>
        </p:nvSpPr>
        <p:spPr>
          <a:xfrm>
            <a:off x="1197286" y="249203"/>
            <a:ext cx="4154087" cy="369296"/>
          </a:xfrm>
          <a:prstGeom prst="rect">
            <a:avLst/>
          </a:prstGeom>
          <a:noFill/>
        </p:spPr>
        <p:txBody>
          <a:bodyPr wrap="square" lIns="91403" tIns="45702" rIns="91403" bIns="45702" rtlCol="0">
            <a:spAutoFit/>
          </a:bodyPr>
          <a:lstStyle/>
          <a:p>
            <a:r>
              <a:rPr lang="en-US" altLang="zh-CN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RV3-2 </a:t>
            </a:r>
            <a:r>
              <a:rPr lang="zh-CN" altLang="en-US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机器人</a:t>
            </a:r>
            <a:r>
              <a:rPr lang="en-US" altLang="zh-CN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-</a:t>
            </a:r>
            <a:r>
              <a:rPr lang="zh-CN" altLang="en-US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工作进展</a:t>
            </a:r>
            <a:r>
              <a:rPr lang="en-US" altLang="zh-CN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&amp;</a:t>
            </a:r>
            <a:r>
              <a:rPr lang="zh-CN" altLang="en-US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后续计划 </a:t>
            </a:r>
            <a:endParaRPr lang="en-US" altLang="zh-CN" b="1" dirty="0">
              <a:solidFill>
                <a:srgbClr val="7B1B1B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5F19A07-29AC-42DC-AED4-CDEDCF1466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0323" y="1070952"/>
            <a:ext cx="5522337" cy="4896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6097234"/>
      </p:ext>
    </p:extLst>
  </p:cSld>
  <p:clrMapOvr>
    <a:masterClrMapping/>
  </p:clrMapOvr>
  <p:transition spd="slow" advTm="800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2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/>
          <p:cNvSpPr txBox="1"/>
          <p:nvPr/>
        </p:nvSpPr>
        <p:spPr>
          <a:xfrm>
            <a:off x="1197286" y="249203"/>
            <a:ext cx="4154087" cy="369233"/>
          </a:xfrm>
          <a:prstGeom prst="rect">
            <a:avLst/>
          </a:prstGeom>
          <a:noFill/>
        </p:spPr>
        <p:txBody>
          <a:bodyPr wrap="square" lIns="91403" tIns="45702" rIns="91403" bIns="45702" rtlCol="0">
            <a:spAutoFit/>
          </a:bodyPr>
          <a:lstStyle/>
          <a:p>
            <a:r>
              <a:rPr lang="en-US" altLang="zh-CN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RV3-2 </a:t>
            </a:r>
            <a:r>
              <a:rPr lang="zh-CN" altLang="en-US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机器人 </a:t>
            </a:r>
            <a:r>
              <a:rPr lang="en-US" altLang="zh-CN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– </a:t>
            </a:r>
            <a:r>
              <a:rPr lang="zh-CN" altLang="en-US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目前进展</a:t>
            </a:r>
            <a:endParaRPr lang="en-US" altLang="zh-CN" b="1" dirty="0">
              <a:solidFill>
                <a:srgbClr val="7B1B1B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784EFBC-0713-4A75-8582-EE1E01D64A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18904" y="2174736"/>
            <a:ext cx="4903772" cy="3677829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8C7E60E1-341A-41B4-9DE9-3D81DEBD1CEC}"/>
              </a:ext>
            </a:extLst>
          </p:cNvPr>
          <p:cNvSpPr txBox="1"/>
          <p:nvPr/>
        </p:nvSpPr>
        <p:spPr>
          <a:xfrm>
            <a:off x="931876" y="830589"/>
            <a:ext cx="40737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机械部分：已完成机械臂整体的搭建工作（不包括机械臂末端夹具）</a:t>
            </a:r>
            <a:endParaRPr lang="en-US" altLang="zh-CN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6FB1726-9542-4DED-ABEC-F2A8B1E87598}"/>
              </a:ext>
            </a:extLst>
          </p:cNvPr>
          <p:cNvSpPr txBox="1"/>
          <p:nvPr/>
        </p:nvSpPr>
        <p:spPr>
          <a:xfrm>
            <a:off x="6344435" y="888180"/>
            <a:ext cx="4073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电路部分：完成六个电机的电路布线</a:t>
            </a:r>
            <a:endParaRPr lang="en-US" altLang="zh-CN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F6A01A7-223D-4F1D-AED7-2DE209C97D2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6971" y="2129869"/>
            <a:ext cx="5243154" cy="3649235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646960227"/>
      </p:ext>
    </p:extLst>
  </p:cSld>
  <p:clrMapOvr>
    <a:masterClrMapping/>
  </p:clrMapOvr>
  <p:transition spd="slow" advTm="800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2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/>
          <p:cNvSpPr txBox="1"/>
          <p:nvPr/>
        </p:nvSpPr>
        <p:spPr>
          <a:xfrm>
            <a:off x="1197286" y="249203"/>
            <a:ext cx="4154087" cy="369233"/>
          </a:xfrm>
          <a:prstGeom prst="rect">
            <a:avLst/>
          </a:prstGeom>
          <a:noFill/>
        </p:spPr>
        <p:txBody>
          <a:bodyPr wrap="square" lIns="91403" tIns="45702" rIns="91403" bIns="45702" rtlCol="0">
            <a:spAutoFit/>
          </a:bodyPr>
          <a:lstStyle/>
          <a:p>
            <a:r>
              <a:rPr lang="en-US" altLang="zh-CN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RV3-2 </a:t>
            </a:r>
            <a:r>
              <a:rPr lang="zh-CN" altLang="en-US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机器人 </a:t>
            </a:r>
            <a:r>
              <a:rPr lang="en-US" altLang="zh-CN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– </a:t>
            </a:r>
            <a:r>
              <a:rPr lang="zh-CN" altLang="en-US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目前进展</a:t>
            </a:r>
            <a:endParaRPr lang="en-US" altLang="zh-CN" b="1" dirty="0">
              <a:solidFill>
                <a:srgbClr val="7B1B1B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8C7E60E1-341A-41B4-9DE9-3D81DEBD1CEC}"/>
              </a:ext>
            </a:extLst>
          </p:cNvPr>
          <p:cNvSpPr txBox="1"/>
          <p:nvPr/>
        </p:nvSpPr>
        <p:spPr>
          <a:xfrm>
            <a:off x="903597" y="854377"/>
            <a:ext cx="9183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六个电机都能带动机械臂各自部分，实现加减速运动，运动视频如下：</a:t>
            </a:r>
            <a:endParaRPr lang="en-US" altLang="zh-CN" dirty="0"/>
          </a:p>
        </p:txBody>
      </p:sp>
      <p:pic>
        <p:nvPicPr>
          <p:cNvPr id="2" name="8.31">
            <a:hlinkClick r:id="" action="ppaction://media"/>
            <a:extLst>
              <a:ext uri="{FF2B5EF4-FFF2-40B4-BE49-F238E27FC236}">
                <a16:creationId xmlns:a16="http://schemas.microsoft.com/office/drawing/2014/main" id="{5CBB3B63-D9AD-4629-A8A2-AA85CA6F223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t="14976" b="17334"/>
          <a:stretch/>
        </p:blipFill>
        <p:spPr>
          <a:xfrm>
            <a:off x="3690986" y="1308551"/>
            <a:ext cx="4321797" cy="5162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528201"/>
      </p:ext>
    </p:extLst>
  </p:cSld>
  <p:clrMapOvr>
    <a:masterClrMapping/>
  </p:clrMapOvr>
  <p:transition spd="slow" advTm="800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2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836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/>
          <p:cNvSpPr txBox="1"/>
          <p:nvPr/>
        </p:nvSpPr>
        <p:spPr>
          <a:xfrm>
            <a:off x="1197286" y="249203"/>
            <a:ext cx="4154087" cy="369233"/>
          </a:xfrm>
          <a:prstGeom prst="rect">
            <a:avLst/>
          </a:prstGeom>
          <a:noFill/>
        </p:spPr>
        <p:txBody>
          <a:bodyPr wrap="square" lIns="91403" tIns="45702" rIns="91403" bIns="45702" rtlCol="0">
            <a:spAutoFit/>
          </a:bodyPr>
          <a:lstStyle/>
          <a:p>
            <a:r>
              <a:rPr lang="en-US" altLang="zh-CN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RV3-2 </a:t>
            </a:r>
            <a:r>
              <a:rPr lang="zh-CN" altLang="en-US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机器人 </a:t>
            </a:r>
            <a:r>
              <a:rPr lang="en-US" altLang="zh-CN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– </a:t>
            </a:r>
            <a:r>
              <a:rPr lang="zh-CN" altLang="en-US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目前进展</a:t>
            </a:r>
            <a:endParaRPr lang="en-US" altLang="zh-CN" b="1" dirty="0">
              <a:solidFill>
                <a:srgbClr val="7B1B1B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8C7E60E1-341A-41B4-9DE9-3D81DEBD1CEC}"/>
              </a:ext>
            </a:extLst>
          </p:cNvPr>
          <p:cNvSpPr txBox="1"/>
          <p:nvPr/>
        </p:nvSpPr>
        <p:spPr>
          <a:xfrm>
            <a:off x="903597" y="854377"/>
            <a:ext cx="105122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单个编码器可以检测反馈到关节的转动角度信息</a:t>
            </a:r>
            <a:r>
              <a:rPr lang="zh-CN" altLang="en-US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；</a:t>
            </a:r>
            <a:endParaRPr lang="en-US" altLang="zh-CN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zh-CN" dirty="0"/>
              <a:t>目前测试的两个关节没有出现丢步的现象</a:t>
            </a:r>
            <a:endParaRPr lang="zh-CN" altLang="en-US" dirty="0"/>
          </a:p>
          <a:p>
            <a:endParaRPr lang="en-US" altLang="zh-CN" dirty="0"/>
          </a:p>
        </p:txBody>
      </p:sp>
      <p:pic>
        <p:nvPicPr>
          <p:cNvPr id="4" name="7.2">
            <a:hlinkClick r:id="" action="ppaction://media"/>
            <a:extLst>
              <a:ext uri="{FF2B5EF4-FFF2-40B4-BE49-F238E27FC236}">
                <a16:creationId xmlns:a16="http://schemas.microsoft.com/office/drawing/2014/main" id="{5235A768-64EC-4CE6-8485-D0D062C5C61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7"/>
          <a:srcRect l="33917" r="33719"/>
          <a:stretch/>
        </p:blipFill>
        <p:spPr>
          <a:xfrm>
            <a:off x="1282045" y="1775350"/>
            <a:ext cx="2752627" cy="4784103"/>
          </a:xfrm>
          <a:prstGeom prst="rect">
            <a:avLst/>
          </a:prstGeom>
        </p:spPr>
      </p:pic>
      <p:pic>
        <p:nvPicPr>
          <p:cNvPr id="5" name="7.2DATA">
            <a:hlinkClick r:id="" action="ppaction://media"/>
            <a:extLst>
              <a:ext uri="{FF2B5EF4-FFF2-40B4-BE49-F238E27FC236}">
                <a16:creationId xmlns:a16="http://schemas.microsoft.com/office/drawing/2014/main" id="{57578E52-29C1-4E0C-B209-B68C796E7FCF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600280" y="2209735"/>
            <a:ext cx="6960590" cy="3915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934698"/>
      </p:ext>
    </p:extLst>
  </p:cSld>
  <p:clrMapOvr>
    <a:masterClrMapping/>
  </p:clrMapOvr>
  <p:transition spd="slow" advTm="800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2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79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" dur="79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video>
              <p:cMediaNode vol="80000">
                <p:cTn id="18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  <p:bldLst>
      <p:bldP spid="3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/>
          <p:cNvSpPr txBox="1"/>
          <p:nvPr/>
        </p:nvSpPr>
        <p:spPr>
          <a:xfrm>
            <a:off x="1197286" y="249203"/>
            <a:ext cx="4154087" cy="369233"/>
          </a:xfrm>
          <a:prstGeom prst="rect">
            <a:avLst/>
          </a:prstGeom>
          <a:noFill/>
        </p:spPr>
        <p:txBody>
          <a:bodyPr wrap="square" lIns="91403" tIns="45702" rIns="91403" bIns="45702" rtlCol="0">
            <a:spAutoFit/>
          </a:bodyPr>
          <a:lstStyle/>
          <a:p>
            <a:r>
              <a:rPr lang="en-US" altLang="zh-CN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RV3-2 </a:t>
            </a:r>
            <a:r>
              <a:rPr lang="zh-CN" altLang="en-US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机器人 </a:t>
            </a:r>
            <a:r>
              <a:rPr lang="en-US" altLang="zh-CN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– </a:t>
            </a:r>
            <a:r>
              <a:rPr lang="zh-CN" altLang="en-US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目前进展</a:t>
            </a:r>
            <a:endParaRPr lang="en-US" altLang="zh-CN" b="1" dirty="0">
              <a:solidFill>
                <a:srgbClr val="7B1B1B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8C7E60E1-341A-41B4-9DE9-3D81DEBD1CEC}"/>
              </a:ext>
            </a:extLst>
          </p:cNvPr>
          <p:cNvSpPr txBox="1"/>
          <p:nvPr/>
        </p:nvSpPr>
        <p:spPr>
          <a:xfrm>
            <a:off x="903597" y="854377"/>
            <a:ext cx="1820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已用金额明细</a:t>
            </a:r>
            <a:endParaRPr lang="en-US" altLang="zh-CN" dirty="0"/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EE2C3AF2-51E3-4C05-BFBA-10C3866476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6634770"/>
              </p:ext>
            </p:extLst>
          </p:nvPr>
        </p:nvGraphicFramePr>
        <p:xfrm>
          <a:off x="4583193" y="1316073"/>
          <a:ext cx="3885216" cy="2406415"/>
        </p:xfrm>
        <a:graphic>
          <a:graphicData uri="http://schemas.openxmlformats.org/drawingml/2006/table">
            <a:tbl>
              <a:tblPr>
                <a:tableStyleId>{3B4B98B0-60AC-42C2-AFA5-B58CD77FA1E5}</a:tableStyleId>
              </a:tblPr>
              <a:tblGrid>
                <a:gridCol w="1295072">
                  <a:extLst>
                    <a:ext uri="{9D8B030D-6E8A-4147-A177-3AD203B41FA5}">
                      <a16:colId xmlns:a16="http://schemas.microsoft.com/office/drawing/2014/main" val="712154545"/>
                    </a:ext>
                  </a:extLst>
                </a:gridCol>
                <a:gridCol w="1295072">
                  <a:extLst>
                    <a:ext uri="{9D8B030D-6E8A-4147-A177-3AD203B41FA5}">
                      <a16:colId xmlns:a16="http://schemas.microsoft.com/office/drawing/2014/main" val="1429136483"/>
                    </a:ext>
                  </a:extLst>
                </a:gridCol>
                <a:gridCol w="1295072">
                  <a:extLst>
                    <a:ext uri="{9D8B030D-6E8A-4147-A177-3AD203B41FA5}">
                      <a16:colId xmlns:a16="http://schemas.microsoft.com/office/drawing/2014/main" val="2266335891"/>
                    </a:ext>
                  </a:extLst>
                </a:gridCol>
              </a:tblGrid>
              <a:tr h="145582">
                <a:tc gridSpan="3">
                  <a:txBody>
                    <a:bodyPr/>
                    <a:lstStyle/>
                    <a:p>
                      <a:pPr algn="ctr" fontAlgn="b"/>
                      <a:r>
                        <a:rPr lang="zh-CN" altLang="en-US" sz="1400" u="none" strike="noStrike" dirty="0">
                          <a:effectLst/>
                        </a:rPr>
                        <a:t>加工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4612984"/>
                  </a:ext>
                </a:extLst>
              </a:tr>
              <a:tr h="145582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u="none" strike="noStrike">
                          <a:effectLst/>
                        </a:rPr>
                        <a:t>零件加工第一批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</a:rPr>
                        <a:t>6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</a:rPr>
                        <a:t>650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extLst>
                  <a:ext uri="{0D108BD9-81ED-4DB2-BD59-A6C34878D82A}">
                    <a16:rowId xmlns:a16="http://schemas.microsoft.com/office/drawing/2014/main" val="219897638"/>
                  </a:ext>
                </a:extLst>
              </a:tr>
              <a:tr h="145582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u="none" strike="noStrike">
                          <a:effectLst/>
                        </a:rPr>
                        <a:t>零件加工第二批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</a:rPr>
                        <a:t>13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</a:rPr>
                        <a:t>1400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extLst>
                  <a:ext uri="{0D108BD9-81ED-4DB2-BD59-A6C34878D82A}">
                    <a16:rowId xmlns:a16="http://schemas.microsoft.com/office/drawing/2014/main" val="549572398"/>
                  </a:ext>
                </a:extLst>
              </a:tr>
              <a:tr h="145582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u="none" strike="noStrike">
                          <a:effectLst/>
                        </a:rPr>
                        <a:t>五金第一批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</a:rPr>
                        <a:t>6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</a:rPr>
                        <a:t>1500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extLst>
                  <a:ext uri="{0D108BD9-81ED-4DB2-BD59-A6C34878D82A}">
                    <a16:rowId xmlns:a16="http://schemas.microsoft.com/office/drawing/2014/main" val="2615587189"/>
                  </a:ext>
                </a:extLst>
              </a:tr>
              <a:tr h="145582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u="none" strike="noStrike">
                          <a:effectLst/>
                        </a:rPr>
                        <a:t>五金第二批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</a:rPr>
                        <a:t>6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</a:rPr>
                        <a:t>400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extLst>
                  <a:ext uri="{0D108BD9-81ED-4DB2-BD59-A6C34878D82A}">
                    <a16:rowId xmlns:a16="http://schemas.microsoft.com/office/drawing/2014/main" val="1811446719"/>
                  </a:ext>
                </a:extLst>
              </a:tr>
              <a:tr h="145582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u="none" strike="noStrike">
                          <a:effectLst/>
                        </a:rPr>
                        <a:t>五金返工</a:t>
                      </a:r>
                      <a:endParaRPr lang="zh-CN" altLang="en-US" sz="1400" b="0" i="0" u="none" strike="noStrike">
                        <a:solidFill>
                          <a:srgbClr val="9C0006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</a:rPr>
                        <a:t>3</a:t>
                      </a:r>
                      <a:endParaRPr lang="en-US" altLang="zh-CN" sz="1400" b="0" i="0" u="none" strike="noStrike">
                        <a:solidFill>
                          <a:srgbClr val="9C0006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</a:rPr>
                        <a:t>866</a:t>
                      </a:r>
                      <a:endParaRPr lang="en-US" altLang="zh-CN" sz="1400" b="0" i="0" u="none" strike="noStrike" dirty="0">
                        <a:solidFill>
                          <a:srgbClr val="9C0006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extLst>
                  <a:ext uri="{0D108BD9-81ED-4DB2-BD59-A6C34878D82A}">
                    <a16:rowId xmlns:a16="http://schemas.microsoft.com/office/drawing/2014/main" val="2872172114"/>
                  </a:ext>
                </a:extLst>
              </a:tr>
              <a:tr h="145582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u="none" strike="noStrike">
                          <a:effectLst/>
                        </a:rPr>
                        <a:t>带轮定制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</a:rPr>
                        <a:t>2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</a:rPr>
                        <a:t>170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extLst>
                  <a:ext uri="{0D108BD9-81ED-4DB2-BD59-A6C34878D82A}">
                    <a16:rowId xmlns:a16="http://schemas.microsoft.com/office/drawing/2014/main" val="1456543185"/>
                  </a:ext>
                </a:extLst>
              </a:tr>
              <a:tr h="1455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3D</a:t>
                      </a:r>
                      <a:r>
                        <a:rPr lang="zh-CN" altLang="en-US" sz="1400" u="none" strike="noStrike">
                          <a:effectLst/>
                        </a:rPr>
                        <a:t>打印第一批</a:t>
                      </a:r>
                      <a:endParaRPr lang="zh-CN" altLang="en-US" sz="1400" b="0" i="0" u="none" strike="noStrike">
                        <a:solidFill>
                          <a:srgbClr val="9C0006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</a:rPr>
                        <a:t>1</a:t>
                      </a:r>
                      <a:endParaRPr lang="en-US" altLang="zh-CN" sz="1400" b="0" i="0" u="none" strike="noStrike">
                        <a:solidFill>
                          <a:srgbClr val="9C0006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</a:rPr>
                        <a:t>130</a:t>
                      </a:r>
                      <a:endParaRPr lang="en-US" altLang="zh-CN" sz="1400" b="0" i="0" u="none" strike="noStrike" dirty="0">
                        <a:solidFill>
                          <a:srgbClr val="9C0006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extLst>
                  <a:ext uri="{0D108BD9-81ED-4DB2-BD59-A6C34878D82A}">
                    <a16:rowId xmlns:a16="http://schemas.microsoft.com/office/drawing/2014/main" val="471699585"/>
                  </a:ext>
                </a:extLst>
              </a:tr>
              <a:tr h="145582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u="none" strike="noStrike">
                          <a:effectLst/>
                        </a:rPr>
                        <a:t>树脂打印第一批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</a:rPr>
                        <a:t>1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</a:rPr>
                        <a:t>220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extLst>
                  <a:ext uri="{0D108BD9-81ED-4DB2-BD59-A6C34878D82A}">
                    <a16:rowId xmlns:a16="http://schemas.microsoft.com/office/drawing/2014/main" val="1707926035"/>
                  </a:ext>
                </a:extLst>
              </a:tr>
              <a:tr h="1455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3D</a:t>
                      </a:r>
                      <a:r>
                        <a:rPr lang="zh-CN" altLang="en-US" sz="1400" u="none" strike="noStrike">
                          <a:effectLst/>
                        </a:rPr>
                        <a:t>打印第二批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</a:rPr>
                        <a:t>1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</a:rPr>
                        <a:t>130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extLst>
                  <a:ext uri="{0D108BD9-81ED-4DB2-BD59-A6C34878D82A}">
                    <a16:rowId xmlns:a16="http://schemas.microsoft.com/office/drawing/2014/main" val="2061200805"/>
                  </a:ext>
                </a:extLst>
              </a:tr>
              <a:tr h="145582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zh-CN" altLang="en-US" sz="1400" u="none" strike="noStrike" dirty="0">
                          <a:effectLst/>
                        </a:rPr>
                        <a:t>小计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</a:rPr>
                        <a:t>5466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extLst>
                  <a:ext uri="{0D108BD9-81ED-4DB2-BD59-A6C34878D82A}">
                    <a16:rowId xmlns:a16="http://schemas.microsoft.com/office/drawing/2014/main" val="3360703115"/>
                  </a:ext>
                </a:extLst>
              </a:tr>
            </a:tbl>
          </a:graphicData>
        </a:graphic>
      </p:graphicFrame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12ABD1E7-6401-4B5D-BFAB-8440D6E7D4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0286388"/>
              </p:ext>
            </p:extLst>
          </p:nvPr>
        </p:nvGraphicFramePr>
        <p:xfrm>
          <a:off x="293989" y="1316073"/>
          <a:ext cx="4154085" cy="5031595"/>
        </p:xfrm>
        <a:graphic>
          <a:graphicData uri="http://schemas.openxmlformats.org/drawingml/2006/table">
            <a:tbl>
              <a:tblPr>
                <a:tableStyleId>{3B4B98B0-60AC-42C2-AFA5-B58CD77FA1E5}</a:tableStyleId>
              </a:tblPr>
              <a:tblGrid>
                <a:gridCol w="1552284">
                  <a:extLst>
                    <a:ext uri="{9D8B030D-6E8A-4147-A177-3AD203B41FA5}">
                      <a16:colId xmlns:a16="http://schemas.microsoft.com/office/drawing/2014/main" val="3414025307"/>
                    </a:ext>
                  </a:extLst>
                </a:gridCol>
                <a:gridCol w="1366887">
                  <a:extLst>
                    <a:ext uri="{9D8B030D-6E8A-4147-A177-3AD203B41FA5}">
                      <a16:colId xmlns:a16="http://schemas.microsoft.com/office/drawing/2014/main" val="2999378413"/>
                    </a:ext>
                  </a:extLst>
                </a:gridCol>
                <a:gridCol w="1234914">
                  <a:extLst>
                    <a:ext uri="{9D8B030D-6E8A-4147-A177-3AD203B41FA5}">
                      <a16:colId xmlns:a16="http://schemas.microsoft.com/office/drawing/2014/main" val="2992542436"/>
                    </a:ext>
                  </a:extLst>
                </a:gridCol>
              </a:tblGrid>
              <a:tr h="145582">
                <a:tc gridSpan="3">
                  <a:txBody>
                    <a:bodyPr/>
                    <a:lstStyle/>
                    <a:p>
                      <a:pPr algn="ctr" fontAlgn="b"/>
                      <a:r>
                        <a:rPr lang="zh-CN" altLang="en-US" sz="1400" u="none" strike="noStrike" dirty="0">
                          <a:effectLst/>
                        </a:rPr>
                        <a:t>材料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5265190"/>
                  </a:ext>
                </a:extLst>
              </a:tr>
              <a:tr h="145582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u="none" strike="noStrike">
                          <a:effectLst/>
                        </a:rPr>
                        <a:t>链轮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</a:rPr>
                        <a:t>2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</a:rPr>
                        <a:t>75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extLst>
                  <a:ext uri="{0D108BD9-81ED-4DB2-BD59-A6C34878D82A}">
                    <a16:rowId xmlns:a16="http://schemas.microsoft.com/office/drawing/2014/main" val="1124662297"/>
                  </a:ext>
                </a:extLst>
              </a:tr>
              <a:tr h="145582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u="none" strike="noStrike">
                          <a:effectLst/>
                        </a:rPr>
                        <a:t>同步带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</a:rPr>
                        <a:t>1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</a:rPr>
                        <a:t>22.7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extLst>
                  <a:ext uri="{0D108BD9-81ED-4DB2-BD59-A6C34878D82A}">
                    <a16:rowId xmlns:a16="http://schemas.microsoft.com/office/drawing/2014/main" val="217838593"/>
                  </a:ext>
                </a:extLst>
              </a:tr>
              <a:tr h="145582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u="none" strike="noStrike" dirty="0">
                          <a:effectLst/>
                        </a:rPr>
                        <a:t>同步轮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</a:rPr>
                        <a:t>3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</a:rPr>
                        <a:t>14.85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extLst>
                  <a:ext uri="{0D108BD9-81ED-4DB2-BD59-A6C34878D82A}">
                    <a16:rowId xmlns:a16="http://schemas.microsoft.com/office/drawing/2014/main" val="236902919"/>
                  </a:ext>
                </a:extLst>
              </a:tr>
              <a:tr h="145582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u="none" strike="noStrike">
                          <a:effectLst/>
                        </a:rPr>
                        <a:t>螺栓螺母第一批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</a:rPr>
                        <a:t>1</a:t>
                      </a:r>
                      <a:r>
                        <a:rPr lang="zh-CN" altLang="en-US" sz="1400" u="none" strike="noStrike">
                          <a:effectLst/>
                        </a:rPr>
                        <a:t>批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</a:rPr>
                        <a:t>138.16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extLst>
                  <a:ext uri="{0D108BD9-81ED-4DB2-BD59-A6C34878D82A}">
                    <a16:rowId xmlns:a16="http://schemas.microsoft.com/office/drawing/2014/main" val="1669465606"/>
                  </a:ext>
                </a:extLst>
              </a:tr>
              <a:tr h="145582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u="none" strike="noStrike">
                          <a:effectLst/>
                        </a:rPr>
                        <a:t>圆柱销钉</a:t>
                      </a:r>
                      <a:endParaRPr lang="zh-CN" altLang="en-US" sz="1400" b="0" i="0" u="none" strike="noStrike">
                        <a:solidFill>
                          <a:srgbClr val="9C0006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</a:rPr>
                        <a:t>1</a:t>
                      </a:r>
                      <a:r>
                        <a:rPr lang="zh-CN" altLang="en-US" sz="1400" u="none" strike="noStrike">
                          <a:effectLst/>
                        </a:rPr>
                        <a:t>份</a:t>
                      </a:r>
                      <a:r>
                        <a:rPr lang="en-US" altLang="zh-CN" sz="1400" u="none" strike="noStrike">
                          <a:effectLst/>
                        </a:rPr>
                        <a:t>20</a:t>
                      </a:r>
                      <a:r>
                        <a:rPr lang="zh-CN" altLang="en-US" sz="1400" u="none" strike="noStrike">
                          <a:effectLst/>
                        </a:rPr>
                        <a:t>个</a:t>
                      </a:r>
                      <a:endParaRPr lang="zh-CN" altLang="en-US" sz="1400" b="0" i="0" u="none" strike="noStrike">
                        <a:solidFill>
                          <a:srgbClr val="9C0006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</a:rPr>
                        <a:t>13.68</a:t>
                      </a:r>
                      <a:endParaRPr lang="en-US" altLang="zh-CN" sz="1400" b="0" i="0" u="none" strike="noStrike" dirty="0">
                        <a:solidFill>
                          <a:srgbClr val="9C0006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extLst>
                  <a:ext uri="{0D108BD9-81ED-4DB2-BD59-A6C34878D82A}">
                    <a16:rowId xmlns:a16="http://schemas.microsoft.com/office/drawing/2014/main" val="3947375964"/>
                  </a:ext>
                </a:extLst>
              </a:tr>
              <a:tr h="145582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u="none" strike="noStrike">
                          <a:effectLst/>
                        </a:rPr>
                        <a:t>螺栓螺母第二批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</a:rPr>
                        <a:t>1</a:t>
                      </a:r>
                      <a:r>
                        <a:rPr lang="zh-CN" altLang="en-US" sz="1400" u="none" strike="noStrike">
                          <a:effectLst/>
                        </a:rPr>
                        <a:t>批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</a:rPr>
                        <a:t>59.9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extLst>
                  <a:ext uri="{0D108BD9-81ED-4DB2-BD59-A6C34878D82A}">
                    <a16:rowId xmlns:a16="http://schemas.microsoft.com/office/drawing/2014/main" val="628310462"/>
                  </a:ext>
                </a:extLst>
              </a:tr>
              <a:tr h="145582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u="none" strike="noStrike">
                          <a:effectLst/>
                        </a:rPr>
                        <a:t>传动带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</a:rPr>
                        <a:t>3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</a:rPr>
                        <a:t>31.9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extLst>
                  <a:ext uri="{0D108BD9-81ED-4DB2-BD59-A6C34878D82A}">
                    <a16:rowId xmlns:a16="http://schemas.microsoft.com/office/drawing/2014/main" val="2589690841"/>
                  </a:ext>
                </a:extLst>
              </a:tr>
              <a:tr h="1455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BH1616</a:t>
                      </a:r>
                      <a:r>
                        <a:rPr lang="zh-CN" altLang="en-US" sz="1400" u="none" strike="noStrike">
                          <a:effectLst/>
                        </a:rPr>
                        <a:t>轴承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</a:rPr>
                        <a:t>3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</a:rPr>
                        <a:t>255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extLst>
                  <a:ext uri="{0D108BD9-81ED-4DB2-BD59-A6C34878D82A}">
                    <a16:rowId xmlns:a16="http://schemas.microsoft.com/office/drawing/2014/main" val="2407448054"/>
                  </a:ext>
                </a:extLst>
              </a:tr>
              <a:tr h="176693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</a:rPr>
                        <a:t>30206</a:t>
                      </a:r>
                      <a:r>
                        <a:rPr lang="zh-CN" altLang="en-US" sz="1400" u="none" strike="noStrike">
                          <a:effectLst/>
                        </a:rPr>
                        <a:t>轴承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</a:rPr>
                        <a:t>2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</a:rPr>
                        <a:t>27.36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extLst>
                  <a:ext uri="{0D108BD9-81ED-4DB2-BD59-A6C34878D82A}">
                    <a16:rowId xmlns:a16="http://schemas.microsoft.com/office/drawing/2014/main" val="2535268310"/>
                  </a:ext>
                </a:extLst>
              </a:tr>
              <a:tr h="145582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</a:rPr>
                        <a:t>32009</a:t>
                      </a:r>
                      <a:r>
                        <a:rPr lang="zh-CN" altLang="en-US" sz="1400" u="none" strike="noStrike">
                          <a:effectLst/>
                        </a:rPr>
                        <a:t>轴承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</a:rPr>
                        <a:t>2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</a:rPr>
                        <a:t>29.4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extLst>
                  <a:ext uri="{0D108BD9-81ED-4DB2-BD59-A6C34878D82A}">
                    <a16:rowId xmlns:a16="http://schemas.microsoft.com/office/drawing/2014/main" val="3915632715"/>
                  </a:ext>
                </a:extLst>
              </a:tr>
              <a:tr h="1455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KOYO</a:t>
                      </a:r>
                      <a:r>
                        <a:rPr lang="zh-CN" altLang="en-US" sz="1400" u="none" strike="noStrike">
                          <a:effectLst/>
                        </a:rPr>
                        <a:t>轴承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</a:rPr>
                        <a:t>2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</a:rPr>
                        <a:t>170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extLst>
                  <a:ext uri="{0D108BD9-81ED-4DB2-BD59-A6C34878D82A}">
                    <a16:rowId xmlns:a16="http://schemas.microsoft.com/office/drawing/2014/main" val="1979024388"/>
                  </a:ext>
                </a:extLst>
              </a:tr>
              <a:tr h="1455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TRD</a:t>
                      </a:r>
                      <a:r>
                        <a:rPr lang="zh-CN" altLang="en-US" sz="1400" u="none" strike="noStrike">
                          <a:effectLst/>
                        </a:rPr>
                        <a:t>轴承垫片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</a:rPr>
                        <a:t>2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</a:rPr>
                        <a:t>7.45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extLst>
                  <a:ext uri="{0D108BD9-81ED-4DB2-BD59-A6C34878D82A}">
                    <a16:rowId xmlns:a16="http://schemas.microsoft.com/office/drawing/2014/main" val="789624540"/>
                  </a:ext>
                </a:extLst>
              </a:tr>
              <a:tr h="1455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SKF-HK1612</a:t>
                      </a:r>
                      <a:r>
                        <a:rPr lang="zh-CN" altLang="en-US" sz="1400" u="none" strike="noStrike">
                          <a:effectLst/>
                        </a:rPr>
                        <a:t>轴承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</a:rPr>
                        <a:t>1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</a:rPr>
                        <a:t>6.86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extLst>
                  <a:ext uri="{0D108BD9-81ED-4DB2-BD59-A6C34878D82A}">
                    <a16:rowId xmlns:a16="http://schemas.microsoft.com/office/drawing/2014/main" val="2062930386"/>
                  </a:ext>
                </a:extLst>
              </a:tr>
              <a:tr h="1455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NTA1625</a:t>
                      </a:r>
                      <a:r>
                        <a:rPr lang="zh-CN" altLang="en-US" sz="1400" u="none" strike="noStrike">
                          <a:effectLst/>
                        </a:rPr>
                        <a:t>轴承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</a:rPr>
                        <a:t>3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</a:rPr>
                        <a:t>7.2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extLst>
                  <a:ext uri="{0D108BD9-81ED-4DB2-BD59-A6C34878D82A}">
                    <a16:rowId xmlns:a16="http://schemas.microsoft.com/office/drawing/2014/main" val="2623073042"/>
                  </a:ext>
                </a:extLst>
              </a:tr>
              <a:tr h="1455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TRA1625</a:t>
                      </a:r>
                      <a:r>
                        <a:rPr lang="zh-CN" altLang="en-US" sz="1400" u="none" strike="noStrike">
                          <a:effectLst/>
                        </a:rPr>
                        <a:t>轴承垫片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</a:rPr>
                        <a:t>4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</a:rPr>
                        <a:t>3.84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extLst>
                  <a:ext uri="{0D108BD9-81ED-4DB2-BD59-A6C34878D82A}">
                    <a16:rowId xmlns:a16="http://schemas.microsoft.com/office/drawing/2014/main" val="3278276505"/>
                  </a:ext>
                </a:extLst>
              </a:tr>
              <a:tr h="1455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AXK3552+2AS</a:t>
                      </a:r>
                      <a:r>
                        <a:rPr lang="zh-CN" altLang="en-US" sz="1400" u="none" strike="noStrike">
                          <a:effectLst/>
                        </a:rPr>
                        <a:t>轴承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</a:rPr>
                        <a:t>1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</a:rPr>
                        <a:t>7.8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extLst>
                  <a:ext uri="{0D108BD9-81ED-4DB2-BD59-A6C34878D82A}">
                    <a16:rowId xmlns:a16="http://schemas.microsoft.com/office/drawing/2014/main" val="1402455231"/>
                  </a:ext>
                </a:extLst>
              </a:tr>
              <a:tr h="186872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</a:rPr>
                        <a:t>30204</a:t>
                      </a:r>
                      <a:r>
                        <a:rPr lang="zh-CN" altLang="en-US" sz="1400" u="none" strike="noStrike" dirty="0">
                          <a:effectLst/>
                        </a:rPr>
                        <a:t>轴承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</a:rPr>
                        <a:t>1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</a:rPr>
                        <a:t>12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extLst>
                  <a:ext uri="{0D108BD9-81ED-4DB2-BD59-A6C34878D82A}">
                    <a16:rowId xmlns:a16="http://schemas.microsoft.com/office/drawing/2014/main" val="1111225314"/>
                  </a:ext>
                </a:extLst>
              </a:tr>
              <a:tr h="145582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</a:rPr>
                        <a:t>30206</a:t>
                      </a:r>
                      <a:r>
                        <a:rPr lang="zh-CN" altLang="en-US" sz="1400" u="none" strike="noStrike">
                          <a:effectLst/>
                        </a:rPr>
                        <a:t>轴承</a:t>
                      </a:r>
                      <a:endParaRPr lang="zh-CN" altLang="en-US" sz="1400" b="0" i="0" u="none" strike="noStrike">
                        <a:solidFill>
                          <a:srgbClr val="9C0006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</a:rPr>
                        <a:t>1</a:t>
                      </a:r>
                      <a:endParaRPr lang="en-US" altLang="zh-CN" sz="1400" b="0" i="0" u="none" strike="noStrike">
                        <a:solidFill>
                          <a:srgbClr val="9C0006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</a:rPr>
                        <a:t>28.8</a:t>
                      </a:r>
                      <a:endParaRPr lang="en-US" altLang="zh-CN" sz="1400" b="0" i="0" u="none" strike="noStrike" dirty="0">
                        <a:solidFill>
                          <a:srgbClr val="9C0006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extLst>
                  <a:ext uri="{0D108BD9-81ED-4DB2-BD59-A6C34878D82A}">
                    <a16:rowId xmlns:a16="http://schemas.microsoft.com/office/drawing/2014/main" val="1506799971"/>
                  </a:ext>
                </a:extLst>
              </a:tr>
              <a:tr h="1455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688zz</a:t>
                      </a:r>
                      <a:r>
                        <a:rPr lang="zh-CN" altLang="en-US" sz="1400" u="none" strike="noStrike">
                          <a:effectLst/>
                        </a:rPr>
                        <a:t>微型轴承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</a:rPr>
                        <a:t>5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</a:rPr>
                        <a:t>23.5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extLst>
                  <a:ext uri="{0D108BD9-81ED-4DB2-BD59-A6C34878D82A}">
                    <a16:rowId xmlns:a16="http://schemas.microsoft.com/office/drawing/2014/main" val="407824770"/>
                  </a:ext>
                </a:extLst>
              </a:tr>
              <a:tr h="145582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</a:rPr>
                        <a:t>30203</a:t>
                      </a:r>
                      <a:r>
                        <a:rPr lang="zh-CN" altLang="en-US" sz="1400" u="none" strike="noStrike">
                          <a:effectLst/>
                        </a:rPr>
                        <a:t>轴承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</a:rPr>
                        <a:t>1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</a:rPr>
                        <a:t>7.82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extLst>
                  <a:ext uri="{0D108BD9-81ED-4DB2-BD59-A6C34878D82A}">
                    <a16:rowId xmlns:a16="http://schemas.microsoft.com/office/drawing/2014/main" val="895688660"/>
                  </a:ext>
                </a:extLst>
              </a:tr>
              <a:tr h="1455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LM3UU</a:t>
                      </a:r>
                      <a:r>
                        <a:rPr lang="zh-CN" altLang="en-US" sz="1400" u="none" strike="noStrike">
                          <a:effectLst/>
                        </a:rPr>
                        <a:t>轴承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</a:rPr>
                        <a:t>4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</a:rPr>
                        <a:t>100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extLst>
                  <a:ext uri="{0D108BD9-81ED-4DB2-BD59-A6C34878D82A}">
                    <a16:rowId xmlns:a16="http://schemas.microsoft.com/office/drawing/2014/main" val="243649818"/>
                  </a:ext>
                </a:extLst>
              </a:tr>
              <a:tr h="145582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zh-CN" altLang="en-US" sz="1400" u="none" strike="noStrike">
                          <a:effectLst/>
                        </a:rPr>
                        <a:t>小计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</a:rPr>
                        <a:t>1043.22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405" marR="5405" marT="5405" marB="0" anchor="b"/>
                </a:tc>
                <a:extLst>
                  <a:ext uri="{0D108BD9-81ED-4DB2-BD59-A6C34878D82A}">
                    <a16:rowId xmlns:a16="http://schemas.microsoft.com/office/drawing/2014/main" val="3417468283"/>
                  </a:ext>
                </a:extLst>
              </a:tr>
            </a:tbl>
          </a:graphicData>
        </a:graphic>
      </p:graphicFrame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CCBC7402-DA9C-422C-BB38-FA2AF13D71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3249582"/>
              </p:ext>
            </p:extLst>
          </p:nvPr>
        </p:nvGraphicFramePr>
        <p:xfrm>
          <a:off x="4583193" y="3932128"/>
          <a:ext cx="3885216" cy="2415540"/>
        </p:xfrm>
        <a:graphic>
          <a:graphicData uri="http://schemas.openxmlformats.org/drawingml/2006/table">
            <a:tbl>
              <a:tblPr>
                <a:tableStyleId>{3B4B98B0-60AC-42C2-AFA5-B58CD77FA1E5}</a:tableStyleId>
              </a:tblPr>
              <a:tblGrid>
                <a:gridCol w="1295072">
                  <a:extLst>
                    <a:ext uri="{9D8B030D-6E8A-4147-A177-3AD203B41FA5}">
                      <a16:colId xmlns:a16="http://schemas.microsoft.com/office/drawing/2014/main" val="1105808740"/>
                    </a:ext>
                  </a:extLst>
                </a:gridCol>
                <a:gridCol w="1295072">
                  <a:extLst>
                    <a:ext uri="{9D8B030D-6E8A-4147-A177-3AD203B41FA5}">
                      <a16:colId xmlns:a16="http://schemas.microsoft.com/office/drawing/2014/main" val="3253850226"/>
                    </a:ext>
                  </a:extLst>
                </a:gridCol>
                <a:gridCol w="1295072">
                  <a:extLst>
                    <a:ext uri="{9D8B030D-6E8A-4147-A177-3AD203B41FA5}">
                      <a16:colId xmlns:a16="http://schemas.microsoft.com/office/drawing/2014/main" val="1900564531"/>
                    </a:ext>
                  </a:extLst>
                </a:gridCol>
              </a:tblGrid>
              <a:tr h="175260">
                <a:tc gridSpan="3">
                  <a:txBody>
                    <a:bodyPr/>
                    <a:lstStyle/>
                    <a:p>
                      <a:pPr algn="ctr" fontAlgn="b"/>
                      <a:r>
                        <a:rPr lang="zh-CN" altLang="en-US" sz="1400" u="none" strike="noStrike" dirty="0">
                          <a:effectLst/>
                        </a:rPr>
                        <a:t>元件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3348084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u="none" strike="noStrike">
                          <a:effectLst/>
                        </a:rPr>
                        <a:t>继电器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</a:rPr>
                        <a:t>1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</a:rPr>
                        <a:t>81.7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25192167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DM320T</a:t>
                      </a:r>
                      <a:r>
                        <a:rPr lang="zh-CN" altLang="en-US" sz="1400" u="none" strike="noStrike">
                          <a:effectLst/>
                        </a:rPr>
                        <a:t>驱动器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</a:rPr>
                        <a:t>1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</a:rPr>
                        <a:t>161.82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725412059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u="none" strike="noStrike">
                          <a:effectLst/>
                        </a:rPr>
                        <a:t>电机</a:t>
                      </a:r>
                      <a:r>
                        <a:rPr lang="en-US" altLang="zh-CN" sz="1400" u="none" strike="noStrike">
                          <a:effectLst/>
                        </a:rPr>
                        <a:t>+</a:t>
                      </a:r>
                      <a:r>
                        <a:rPr lang="zh-CN" altLang="en-US" sz="1400" u="none" strike="noStrike">
                          <a:effectLst/>
                        </a:rPr>
                        <a:t>驱动器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</a:rPr>
                        <a:t>1</a:t>
                      </a:r>
                      <a:r>
                        <a:rPr lang="zh-CN" altLang="en-US" sz="1400" u="none" strike="noStrike">
                          <a:effectLst/>
                        </a:rPr>
                        <a:t>套</a:t>
                      </a:r>
                      <a:r>
                        <a:rPr lang="en-US" altLang="zh-CN" sz="1400" u="none" strike="noStrike">
                          <a:effectLst/>
                        </a:rPr>
                        <a:t>13</a:t>
                      </a:r>
                      <a:r>
                        <a:rPr lang="zh-CN" altLang="en-US" sz="1400" u="none" strike="noStrike">
                          <a:effectLst/>
                        </a:rPr>
                        <a:t>件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</a:rPr>
                        <a:t>3636.5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53222695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AMT102-V</a:t>
                      </a:r>
                      <a:r>
                        <a:rPr lang="zh-CN" altLang="en-US" sz="1400" u="none" strike="noStrike">
                          <a:effectLst/>
                        </a:rPr>
                        <a:t>编码器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</a:rPr>
                        <a:t>6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</a:rPr>
                        <a:t>1225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493043059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Teensy3.5</a:t>
                      </a:r>
                      <a:r>
                        <a:rPr lang="zh-CN" altLang="en-US" sz="1400" u="none" strike="noStrike">
                          <a:effectLst/>
                        </a:rPr>
                        <a:t>模块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</a:rPr>
                        <a:t>1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</a:rPr>
                        <a:t>235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080940869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u="none" strike="noStrike">
                          <a:effectLst/>
                        </a:rPr>
                        <a:t>接触开关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</a:rPr>
                        <a:t>10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</a:rPr>
                        <a:t>320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94806027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u="none" strike="noStrike" dirty="0">
                          <a:effectLst/>
                        </a:rPr>
                        <a:t>接触开关</a:t>
                      </a:r>
                      <a:r>
                        <a:rPr lang="en-US" sz="1400" u="none" strike="noStrike" dirty="0">
                          <a:effectLst/>
                        </a:rPr>
                        <a:t>XV-152-1C25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</a:rPr>
                        <a:t>1</a:t>
                      </a:r>
                      <a:r>
                        <a:rPr lang="zh-CN" altLang="en-US" sz="1400" u="none" strike="noStrike">
                          <a:effectLst/>
                        </a:rPr>
                        <a:t>份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</a:rPr>
                        <a:t>363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56339787"/>
                  </a:ext>
                </a:extLst>
              </a:tr>
              <a:tr h="17526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zh-CN" altLang="en-US" sz="1400" u="none" strike="noStrike">
                          <a:effectLst/>
                        </a:rPr>
                        <a:t>小计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</a:rPr>
                        <a:t>6023.02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201419451"/>
                  </a:ext>
                </a:extLst>
              </a:tr>
            </a:tbl>
          </a:graphicData>
        </a:graphic>
      </p:graphicFrame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92C80428-6586-47DE-A240-0DD77CAC4D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046731"/>
              </p:ext>
            </p:extLst>
          </p:nvPr>
        </p:nvGraphicFramePr>
        <p:xfrm>
          <a:off x="8770082" y="1316073"/>
          <a:ext cx="3127929" cy="1104900"/>
        </p:xfrm>
        <a:graphic>
          <a:graphicData uri="http://schemas.openxmlformats.org/drawingml/2006/table">
            <a:tbl>
              <a:tblPr>
                <a:tableStyleId>{3B4B98B0-60AC-42C2-AFA5-B58CD77FA1E5}</a:tableStyleId>
              </a:tblPr>
              <a:tblGrid>
                <a:gridCol w="742948">
                  <a:extLst>
                    <a:ext uri="{9D8B030D-6E8A-4147-A177-3AD203B41FA5}">
                      <a16:colId xmlns:a16="http://schemas.microsoft.com/office/drawing/2014/main" val="3984579143"/>
                    </a:ext>
                  </a:extLst>
                </a:gridCol>
                <a:gridCol w="923827">
                  <a:extLst>
                    <a:ext uri="{9D8B030D-6E8A-4147-A177-3AD203B41FA5}">
                      <a16:colId xmlns:a16="http://schemas.microsoft.com/office/drawing/2014/main" val="609331563"/>
                    </a:ext>
                  </a:extLst>
                </a:gridCol>
                <a:gridCol w="1461154">
                  <a:extLst>
                    <a:ext uri="{9D8B030D-6E8A-4147-A177-3AD203B41FA5}">
                      <a16:colId xmlns:a16="http://schemas.microsoft.com/office/drawing/2014/main" val="3502616440"/>
                    </a:ext>
                  </a:extLst>
                </a:gridCol>
              </a:tblGrid>
              <a:tr h="175260">
                <a:tc gridSpan="3">
                  <a:txBody>
                    <a:bodyPr/>
                    <a:lstStyle/>
                    <a:p>
                      <a:pPr algn="ctr" fontAlgn="b"/>
                      <a:r>
                        <a:rPr lang="zh-CN" altLang="en-US" sz="1400" u="none" strike="noStrike" dirty="0">
                          <a:effectLst/>
                        </a:rPr>
                        <a:t>其他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7082422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u="none" strike="noStrike">
                          <a:effectLst/>
                        </a:rPr>
                        <a:t>三维图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</a:rPr>
                        <a:t>1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</a:rPr>
                        <a:t>726.11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655197039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u="none" strike="noStrike">
                          <a:effectLst/>
                        </a:rPr>
                        <a:t>　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>
                          <a:effectLst/>
                        </a:rPr>
                        <a:t>1</a:t>
                      </a:r>
                      <a:endParaRPr lang="en-US" altLang="zh-CN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</a:rPr>
                        <a:t>50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01573275"/>
                  </a:ext>
                </a:extLst>
              </a:tr>
              <a:tr h="17526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zh-CN" altLang="en-US" sz="1400" u="none" strike="noStrike" dirty="0">
                          <a:effectLst/>
                        </a:rPr>
                        <a:t>小计</a:t>
                      </a:r>
                      <a:endParaRPr lang="zh-CN" altLang="en-US" sz="1400" b="0" i="0" u="none" strike="noStrike" dirty="0">
                        <a:solidFill>
                          <a:srgbClr val="9C0006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</a:rPr>
                        <a:t>776.11</a:t>
                      </a:r>
                      <a:endParaRPr lang="en-US" altLang="zh-CN" sz="1400" b="0" i="0" u="none" strike="noStrike" dirty="0">
                        <a:solidFill>
                          <a:srgbClr val="9C0006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2591815"/>
                  </a:ext>
                </a:extLst>
              </a:tr>
              <a:tr h="17526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zh-CN" altLang="en-US" sz="1400" u="none" strike="noStrike">
                          <a:effectLst/>
                        </a:rPr>
                        <a:t>总计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u="none" strike="noStrike" dirty="0">
                          <a:effectLst/>
                        </a:rPr>
                        <a:t>13308.35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32207795"/>
                  </a:ext>
                </a:extLst>
              </a:tr>
            </a:tbl>
          </a:graphicData>
        </a:graphic>
      </p:graphicFrame>
      <p:sp>
        <p:nvSpPr>
          <p:cNvPr id="11" name="文本框 10">
            <a:extLst>
              <a:ext uri="{FF2B5EF4-FFF2-40B4-BE49-F238E27FC236}">
                <a16:creationId xmlns:a16="http://schemas.microsoft.com/office/drawing/2014/main" id="{97E77B59-834A-43A4-A6BB-5E4910C27C33}"/>
              </a:ext>
            </a:extLst>
          </p:cNvPr>
          <p:cNvSpPr txBox="1"/>
          <p:nvPr/>
        </p:nvSpPr>
        <p:spPr>
          <a:xfrm>
            <a:off x="9549548" y="3662570"/>
            <a:ext cx="182074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材料：</a:t>
            </a:r>
            <a:r>
              <a:rPr lang="en-US" altLang="zh-CN" dirty="0"/>
              <a:t>1043.22</a:t>
            </a:r>
          </a:p>
          <a:p>
            <a:r>
              <a:rPr lang="zh-CN" altLang="en-US" dirty="0"/>
              <a:t>加工：</a:t>
            </a:r>
            <a:r>
              <a:rPr lang="en-US" altLang="zh-CN" dirty="0"/>
              <a:t>5466.00</a:t>
            </a:r>
          </a:p>
          <a:p>
            <a:r>
              <a:rPr lang="zh-CN" altLang="en-US" dirty="0"/>
              <a:t>元件：</a:t>
            </a:r>
            <a:r>
              <a:rPr lang="en-US" altLang="zh-CN" dirty="0"/>
              <a:t>6023.02</a:t>
            </a:r>
          </a:p>
          <a:p>
            <a:r>
              <a:rPr lang="zh-CN" altLang="en-US" dirty="0"/>
              <a:t>其他：</a:t>
            </a:r>
            <a:r>
              <a:rPr lang="en-US" altLang="zh-CN" dirty="0"/>
              <a:t>776.11</a:t>
            </a:r>
          </a:p>
          <a:p>
            <a:r>
              <a:rPr lang="zh-CN" altLang="en-US" dirty="0"/>
              <a:t>总计：</a:t>
            </a:r>
            <a:r>
              <a:rPr lang="en-US" altLang="zh-CN" dirty="0"/>
              <a:t>13308.35</a:t>
            </a:r>
          </a:p>
        </p:txBody>
      </p:sp>
    </p:spTree>
    <p:extLst>
      <p:ext uri="{BB962C8B-B14F-4D97-AF65-F5344CB8AC3E}">
        <p14:creationId xmlns:p14="http://schemas.microsoft.com/office/powerpoint/2010/main" val="3469349661"/>
      </p:ext>
    </p:extLst>
  </p:cSld>
  <p:clrMapOvr>
    <a:masterClrMapping/>
  </p:clrMapOvr>
  <p:transition spd="slow" advTm="800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2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/>
          <p:cNvSpPr txBox="1"/>
          <p:nvPr/>
        </p:nvSpPr>
        <p:spPr>
          <a:xfrm>
            <a:off x="1197286" y="249203"/>
            <a:ext cx="4154087" cy="369233"/>
          </a:xfrm>
          <a:prstGeom prst="rect">
            <a:avLst/>
          </a:prstGeom>
          <a:noFill/>
        </p:spPr>
        <p:txBody>
          <a:bodyPr wrap="square" lIns="91403" tIns="45702" rIns="91403" bIns="45702" rtlCol="0">
            <a:spAutoFit/>
          </a:bodyPr>
          <a:lstStyle/>
          <a:p>
            <a:r>
              <a:rPr lang="en-US" altLang="zh-CN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RV3-2 </a:t>
            </a:r>
            <a:r>
              <a:rPr lang="zh-CN" altLang="en-US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机器人 </a:t>
            </a:r>
            <a:r>
              <a:rPr lang="en-US" altLang="zh-CN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– </a:t>
            </a:r>
            <a:r>
              <a:rPr lang="zh-CN" altLang="en-US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后续规划</a:t>
            </a:r>
            <a:endParaRPr lang="en-US" altLang="zh-CN" b="1" dirty="0">
              <a:solidFill>
                <a:srgbClr val="7B1B1B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45BBF5D1-258F-4E19-A700-2BC1D5B4D7F3}"/>
              </a:ext>
            </a:extLst>
          </p:cNvPr>
          <p:cNvSpPr/>
          <p:nvPr/>
        </p:nvSpPr>
        <p:spPr>
          <a:xfrm>
            <a:off x="959729" y="1182266"/>
            <a:ext cx="19494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/>
              <a:t>1.  </a:t>
            </a:r>
            <a:r>
              <a:rPr lang="zh-CN" altLang="zh-CN" dirty="0"/>
              <a:t>做一台复制品</a:t>
            </a:r>
            <a:endParaRPr lang="zh-CN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0F68973F-BEED-4BFF-B284-A60CA1DCBE05}"/>
              </a:ext>
            </a:extLst>
          </p:cNvPr>
          <p:cNvSpPr/>
          <p:nvPr/>
        </p:nvSpPr>
        <p:spPr>
          <a:xfrm>
            <a:off x="1063700" y="2255264"/>
            <a:ext cx="19494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改进的方向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C4C5B46E-BD19-48B0-82E0-01FB7D0D3471}"/>
              </a:ext>
            </a:extLst>
          </p:cNvPr>
          <p:cNvSpPr/>
          <p:nvPr/>
        </p:nvSpPr>
        <p:spPr>
          <a:xfrm>
            <a:off x="1075829" y="4221742"/>
            <a:ext cx="122431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机身设计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1BB2D9A0-A917-41BC-A35E-D6AB40808700}"/>
              </a:ext>
            </a:extLst>
          </p:cNvPr>
          <p:cNvSpPr/>
          <p:nvPr/>
        </p:nvSpPr>
        <p:spPr>
          <a:xfrm>
            <a:off x="2703555" y="1871091"/>
            <a:ext cx="11802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是否减重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58E4DFEF-1D9B-46CF-B0FA-5FEC631E70E6}"/>
              </a:ext>
            </a:extLst>
          </p:cNvPr>
          <p:cNvSpPr/>
          <p:nvPr/>
        </p:nvSpPr>
        <p:spPr>
          <a:xfrm>
            <a:off x="3883841" y="1667680"/>
            <a:ext cx="753201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目前状况：电机</a:t>
            </a:r>
            <a:r>
              <a:rPr lang="en-US" altLang="zh-CN" dirty="0"/>
              <a:t>+</a:t>
            </a:r>
            <a:r>
              <a:rPr lang="zh-CN" altLang="en-US" dirty="0"/>
              <a:t>编码器</a:t>
            </a:r>
            <a:r>
              <a:rPr lang="en-US" altLang="zh-CN" dirty="0"/>
              <a:t>5kg</a:t>
            </a:r>
            <a:r>
              <a:rPr lang="zh-CN" altLang="en-US" dirty="0"/>
              <a:t>左右；轴承：</a:t>
            </a:r>
            <a:r>
              <a:rPr lang="en-US" altLang="zh-CN" dirty="0"/>
              <a:t>1.5kg</a:t>
            </a:r>
            <a:r>
              <a:rPr lang="zh-CN" altLang="en-US" dirty="0"/>
              <a:t>左右；整机：</a:t>
            </a:r>
            <a:r>
              <a:rPr lang="en-US" altLang="zh-CN" dirty="0"/>
              <a:t>12.25kg</a:t>
            </a:r>
            <a:endParaRPr lang="zh-CN" altLang="en-US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F9869044-1385-4B2C-AE7C-2657187DBA7E}"/>
              </a:ext>
            </a:extLst>
          </p:cNvPr>
          <p:cNvSpPr/>
          <p:nvPr/>
        </p:nvSpPr>
        <p:spPr>
          <a:xfrm>
            <a:off x="3883842" y="2174603"/>
            <a:ext cx="68627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减重方法：减重孔，铝合金形状，材料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FE9344BB-1150-4452-B82B-B2B1A16CF9BA}"/>
              </a:ext>
            </a:extLst>
          </p:cNvPr>
          <p:cNvSpPr/>
          <p:nvPr/>
        </p:nvSpPr>
        <p:spPr>
          <a:xfrm>
            <a:off x="2703555" y="3074588"/>
            <a:ext cx="35621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dirty="0"/>
              <a:t>连接件</a:t>
            </a:r>
            <a:r>
              <a:rPr lang="en-US" altLang="zh-CN" dirty="0"/>
              <a:t>:  J4</a:t>
            </a:r>
            <a:r>
              <a:rPr lang="zh-CN" altLang="en-US" dirty="0"/>
              <a:t>关节轴键连接改为一体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A4BCC8DE-E67D-41EA-8907-DBA24714FA1C}"/>
              </a:ext>
            </a:extLst>
          </p:cNvPr>
          <p:cNvSpPr/>
          <p:nvPr/>
        </p:nvSpPr>
        <p:spPr>
          <a:xfrm>
            <a:off x="2703555" y="3958806"/>
            <a:ext cx="239634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双臂的机身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4CD36921-A9DB-47C5-AE17-18BA929E4D40}"/>
              </a:ext>
            </a:extLst>
          </p:cNvPr>
          <p:cNvSpPr/>
          <p:nvPr/>
        </p:nvSpPr>
        <p:spPr>
          <a:xfrm>
            <a:off x="2703554" y="4528193"/>
            <a:ext cx="239634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前后转动，上下移动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D111E35F-34BB-4155-AF31-EDC40D153348}"/>
              </a:ext>
            </a:extLst>
          </p:cNvPr>
          <p:cNvSpPr/>
          <p:nvPr/>
        </p:nvSpPr>
        <p:spPr>
          <a:xfrm>
            <a:off x="2703553" y="5089512"/>
            <a:ext cx="51584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内部放置电源、驱动器等元件</a:t>
            </a:r>
          </a:p>
        </p:txBody>
      </p:sp>
      <p:sp>
        <p:nvSpPr>
          <p:cNvPr id="8" name="左大括号 7">
            <a:extLst>
              <a:ext uri="{FF2B5EF4-FFF2-40B4-BE49-F238E27FC236}">
                <a16:creationId xmlns:a16="http://schemas.microsoft.com/office/drawing/2014/main" id="{F0E9E5E8-4387-4B32-950D-1222CB23CBD3}"/>
              </a:ext>
            </a:extLst>
          </p:cNvPr>
          <p:cNvSpPr/>
          <p:nvPr/>
        </p:nvSpPr>
        <p:spPr>
          <a:xfrm>
            <a:off x="2375554" y="2037012"/>
            <a:ext cx="235670" cy="1242726"/>
          </a:xfrm>
          <a:prstGeom prst="leftBrace">
            <a:avLst>
              <a:gd name="adj1" fmla="val 8333"/>
              <a:gd name="adj2" fmla="val 32337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1" name="左大括号 20">
            <a:extLst>
              <a:ext uri="{FF2B5EF4-FFF2-40B4-BE49-F238E27FC236}">
                <a16:creationId xmlns:a16="http://schemas.microsoft.com/office/drawing/2014/main" id="{7EF409F7-706A-40F6-9515-99F602BF13E4}"/>
              </a:ext>
            </a:extLst>
          </p:cNvPr>
          <p:cNvSpPr/>
          <p:nvPr/>
        </p:nvSpPr>
        <p:spPr>
          <a:xfrm>
            <a:off x="3791510" y="1847640"/>
            <a:ext cx="131567" cy="639112"/>
          </a:xfrm>
          <a:prstGeom prst="leftBrace">
            <a:avLst>
              <a:gd name="adj1" fmla="val 8333"/>
              <a:gd name="adj2" fmla="val 32337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2" name="左大括号 21">
            <a:extLst>
              <a:ext uri="{FF2B5EF4-FFF2-40B4-BE49-F238E27FC236}">
                <a16:creationId xmlns:a16="http://schemas.microsoft.com/office/drawing/2014/main" id="{7A890124-63CE-460B-B620-1B95933129BC}"/>
              </a:ext>
            </a:extLst>
          </p:cNvPr>
          <p:cNvSpPr/>
          <p:nvPr/>
        </p:nvSpPr>
        <p:spPr>
          <a:xfrm>
            <a:off x="2391703" y="4091496"/>
            <a:ext cx="235670" cy="1242726"/>
          </a:xfrm>
          <a:prstGeom prst="leftBrace">
            <a:avLst>
              <a:gd name="adj1" fmla="val 8333"/>
              <a:gd name="adj2" fmla="val 32337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3" name="左大括号 22">
            <a:extLst>
              <a:ext uri="{FF2B5EF4-FFF2-40B4-BE49-F238E27FC236}">
                <a16:creationId xmlns:a16="http://schemas.microsoft.com/office/drawing/2014/main" id="{B051F590-D78B-41EB-B2C6-0B4C0397C440}"/>
              </a:ext>
            </a:extLst>
          </p:cNvPr>
          <p:cNvSpPr/>
          <p:nvPr/>
        </p:nvSpPr>
        <p:spPr>
          <a:xfrm>
            <a:off x="781865" y="2439431"/>
            <a:ext cx="235670" cy="2088761"/>
          </a:xfrm>
          <a:prstGeom prst="leftBrace">
            <a:avLst>
              <a:gd name="adj1" fmla="val 8333"/>
              <a:gd name="adj2" fmla="val 32337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14722508"/>
      </p:ext>
    </p:extLst>
  </p:cSld>
  <p:clrMapOvr>
    <a:masterClrMapping/>
  </p:clrMapOvr>
  <p:transition spd="slow" advTm="800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2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/>
          <p:cNvSpPr txBox="1"/>
          <p:nvPr/>
        </p:nvSpPr>
        <p:spPr>
          <a:xfrm>
            <a:off x="1197286" y="249203"/>
            <a:ext cx="4154087" cy="369233"/>
          </a:xfrm>
          <a:prstGeom prst="rect">
            <a:avLst/>
          </a:prstGeom>
          <a:noFill/>
        </p:spPr>
        <p:txBody>
          <a:bodyPr wrap="square" lIns="91403" tIns="45702" rIns="91403" bIns="45702" rtlCol="0">
            <a:spAutoFit/>
          </a:bodyPr>
          <a:lstStyle/>
          <a:p>
            <a:r>
              <a:rPr lang="en-US" altLang="zh-CN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RV3-2 </a:t>
            </a:r>
            <a:r>
              <a:rPr lang="zh-CN" altLang="en-US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机器人 </a:t>
            </a:r>
            <a:r>
              <a:rPr lang="en-US" altLang="zh-CN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– </a:t>
            </a:r>
            <a:r>
              <a:rPr lang="zh-CN" altLang="en-US" b="1" dirty="0">
                <a:solidFill>
                  <a:srgbClr val="7B1B1B"/>
                </a:solidFill>
                <a:latin typeface="微软雅黑" pitchFamily="34" charset="-122"/>
                <a:ea typeface="微软雅黑" pitchFamily="34" charset="-122"/>
              </a:rPr>
              <a:t>后续规划</a:t>
            </a:r>
            <a:endParaRPr lang="en-US" altLang="zh-CN" b="1" dirty="0">
              <a:solidFill>
                <a:srgbClr val="7B1B1B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728209FA-7B6B-4BE5-A072-EDFBC7C5B345}"/>
              </a:ext>
            </a:extLst>
          </p:cNvPr>
          <p:cNvSpPr/>
          <p:nvPr/>
        </p:nvSpPr>
        <p:spPr>
          <a:xfrm>
            <a:off x="761767" y="983303"/>
            <a:ext cx="2702743" cy="4656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AutoNum type="arabicPeriod" startAt="2"/>
            </a:pPr>
            <a:r>
              <a:rPr lang="zh-CN" altLang="zh-CN" dirty="0"/>
              <a:t>编码器的反馈</a:t>
            </a:r>
            <a:endParaRPr lang="en-US" altLang="zh-CN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894EC513-6CB8-4E57-BA4C-DD14A4D74008}"/>
              </a:ext>
            </a:extLst>
          </p:cNvPr>
          <p:cNvSpPr/>
          <p:nvPr/>
        </p:nvSpPr>
        <p:spPr>
          <a:xfrm>
            <a:off x="1901955" y="1566363"/>
            <a:ext cx="50321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dirty="0"/>
              <a:t>数据确定各个步进电机在运动过程中有没有丢步</a:t>
            </a:r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2ADD7B5-0622-4ACD-938F-7801FF4C5C60}"/>
              </a:ext>
            </a:extLst>
          </p:cNvPr>
          <p:cNvSpPr/>
          <p:nvPr/>
        </p:nvSpPr>
        <p:spPr>
          <a:xfrm>
            <a:off x="1901954" y="2212204"/>
            <a:ext cx="50321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解决一块开发板同时反馈六个编码器数据的问题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98DA0AE9-59D0-414B-9BD0-F3A32AC1BC0C}"/>
              </a:ext>
            </a:extLst>
          </p:cNvPr>
          <p:cNvSpPr/>
          <p:nvPr/>
        </p:nvSpPr>
        <p:spPr>
          <a:xfrm>
            <a:off x="1901954" y="2858045"/>
            <a:ext cx="52629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dirty="0"/>
              <a:t>发现丢步之后如何让电机运动到我们想要的位置。</a:t>
            </a:r>
            <a:endParaRPr lang="zh-CN" altLang="en-US" dirty="0"/>
          </a:p>
        </p:txBody>
      </p:sp>
      <p:sp>
        <p:nvSpPr>
          <p:cNvPr id="24" name="左大括号 23">
            <a:extLst>
              <a:ext uri="{FF2B5EF4-FFF2-40B4-BE49-F238E27FC236}">
                <a16:creationId xmlns:a16="http://schemas.microsoft.com/office/drawing/2014/main" id="{B15BF727-659C-47A9-BFAC-23604DBB1B88}"/>
              </a:ext>
            </a:extLst>
          </p:cNvPr>
          <p:cNvSpPr/>
          <p:nvPr/>
        </p:nvSpPr>
        <p:spPr>
          <a:xfrm>
            <a:off x="1666284" y="1751029"/>
            <a:ext cx="235670" cy="1369243"/>
          </a:xfrm>
          <a:prstGeom prst="leftBrace">
            <a:avLst>
              <a:gd name="adj1" fmla="val 8333"/>
              <a:gd name="adj2" fmla="val 32337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7279CE15-0F43-4D85-A1EA-DE83B6A7A03E}"/>
              </a:ext>
            </a:extLst>
          </p:cNvPr>
          <p:cNvSpPr/>
          <p:nvPr/>
        </p:nvSpPr>
        <p:spPr>
          <a:xfrm>
            <a:off x="761766" y="3737729"/>
            <a:ext cx="2702743" cy="4656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/>
              <a:t>3.   </a:t>
            </a:r>
            <a:r>
              <a:rPr lang="zh-CN" altLang="en-US" dirty="0"/>
              <a:t>夹具</a:t>
            </a:r>
            <a:endParaRPr lang="en-US" altLang="zh-CN" dirty="0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8DCFD4E5-AA0A-47D8-A16B-7FC7F0CE8613}"/>
              </a:ext>
            </a:extLst>
          </p:cNvPr>
          <p:cNvSpPr/>
          <p:nvPr/>
        </p:nvSpPr>
        <p:spPr>
          <a:xfrm>
            <a:off x="1901953" y="4203369"/>
            <a:ext cx="20313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目前没有安装夹具</a:t>
            </a:r>
            <a:endParaRPr lang="en-US" altLang="zh-CN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C51EF1D1-08C7-4CEF-B76A-16E048B4378F}"/>
              </a:ext>
            </a:extLst>
          </p:cNvPr>
          <p:cNvSpPr/>
          <p:nvPr/>
        </p:nvSpPr>
        <p:spPr>
          <a:xfrm>
            <a:off x="1906825" y="4803343"/>
            <a:ext cx="69765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机械臂可加负载</a:t>
            </a:r>
            <a:r>
              <a:rPr lang="en-US" altLang="zh-CN" dirty="0"/>
              <a:t>1.9kg</a:t>
            </a:r>
            <a:r>
              <a:rPr lang="zh-CN" altLang="en-US" dirty="0"/>
              <a:t>，末端电机最大承受轴向力</a:t>
            </a:r>
            <a:r>
              <a:rPr lang="en-US" altLang="zh-CN" dirty="0"/>
              <a:t>50N</a:t>
            </a:r>
            <a:r>
              <a:rPr lang="zh-CN" altLang="en-US" dirty="0"/>
              <a:t>，径向力</a:t>
            </a:r>
            <a:r>
              <a:rPr lang="en-US" altLang="zh-CN" dirty="0"/>
              <a:t>100N</a:t>
            </a: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C30D4A36-D2B6-4B80-8783-72270A07B3E0}"/>
              </a:ext>
            </a:extLst>
          </p:cNvPr>
          <p:cNvSpPr/>
          <p:nvPr/>
        </p:nvSpPr>
        <p:spPr>
          <a:xfrm>
            <a:off x="1906825" y="5505365"/>
            <a:ext cx="45704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夹具的控制是独立的，想根据后期需求再加</a:t>
            </a:r>
            <a:endParaRPr lang="en-US" altLang="zh-CN" dirty="0"/>
          </a:p>
        </p:txBody>
      </p:sp>
      <p:sp>
        <p:nvSpPr>
          <p:cNvPr id="31" name="左大括号 30">
            <a:extLst>
              <a:ext uri="{FF2B5EF4-FFF2-40B4-BE49-F238E27FC236}">
                <a16:creationId xmlns:a16="http://schemas.microsoft.com/office/drawing/2014/main" id="{C1D228EF-1CDB-41B5-8B96-D20C5CD8BA9C}"/>
              </a:ext>
            </a:extLst>
          </p:cNvPr>
          <p:cNvSpPr/>
          <p:nvPr/>
        </p:nvSpPr>
        <p:spPr>
          <a:xfrm>
            <a:off x="1666283" y="4336737"/>
            <a:ext cx="235670" cy="1369243"/>
          </a:xfrm>
          <a:prstGeom prst="leftBrace">
            <a:avLst>
              <a:gd name="adj1" fmla="val 8333"/>
              <a:gd name="adj2" fmla="val 32337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04586184"/>
      </p:ext>
    </p:extLst>
  </p:cSld>
  <p:clrMapOvr>
    <a:masterClrMapping/>
  </p:clrMapOvr>
  <p:transition spd="slow" advTm="800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2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2851</TotalTime>
  <Words>473</Words>
  <Application>Microsoft Office PowerPoint</Application>
  <PresentationFormat>宽屏</PresentationFormat>
  <Paragraphs>174</Paragraphs>
  <Slides>7</Slides>
  <Notes>7</Notes>
  <HiddenSlides>0</HiddenSlides>
  <MMClips>3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5" baseType="lpstr">
      <vt:lpstr>等线</vt:lpstr>
      <vt:lpstr>等线 Light</vt:lpstr>
      <vt:lpstr>宋体</vt:lpstr>
      <vt:lpstr>微软雅黑</vt:lpstr>
      <vt:lpstr>Arial</vt:lpstr>
      <vt:lpstr>Calibri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21825201@zju.edu.cn</dc:creator>
  <cp:lastModifiedBy>汪 若菡</cp:lastModifiedBy>
  <cp:revision>151</cp:revision>
  <dcterms:created xsi:type="dcterms:W3CDTF">2019-11-26T22:56:53Z</dcterms:created>
  <dcterms:modified xsi:type="dcterms:W3CDTF">2020-10-11T15:27:31Z</dcterms:modified>
</cp:coreProperties>
</file>

<file path=docProps/thumbnail.jpeg>
</file>